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  <p:sldId id="267" r:id="rId13"/>
    <p:sldId id="268" r:id="rId14"/>
    <p:sldId id="269" r:id="rId15"/>
    <p:sldId id="271" r:id="rId16"/>
    <p:sldId id="272" r:id="rId17"/>
    <p:sldId id="273" r:id="rId18"/>
    <p:sldId id="274" r:id="rId19"/>
    <p:sldId id="296" r:id="rId20"/>
    <p:sldId id="276" r:id="rId21"/>
    <p:sldId id="275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91" r:id="rId35"/>
    <p:sldId id="289" r:id="rId36"/>
    <p:sldId id="290" r:id="rId37"/>
    <p:sldId id="292" r:id="rId38"/>
    <p:sldId id="293" r:id="rId39"/>
    <p:sldId id="294" r:id="rId40"/>
    <p:sldId id="295" r:id="rId41"/>
    <p:sldId id="298" r:id="rId42"/>
    <p:sldId id="299" r:id="rId43"/>
    <p:sldId id="297" r:id="rId44"/>
    <p:sldId id="300" r:id="rId45"/>
    <p:sldId id="301" r:id="rId46"/>
    <p:sldId id="302" r:id="rId4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 cstate="email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 cstate="email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 cstate="email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 cstate="email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6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t>8/7/2026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t>8/7/2026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 cstate="email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t>8/7/2026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 cstate="email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t>8/7/2026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t>8/7/2026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t>8/7/2026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t>8/7/2026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 cstate="email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t>8/7/2026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 cstate="email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 cstate="email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t>8/7/2026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 cstate="email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t>8/7/2026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t>8/7/2026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t>8/7/2026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 cstate="email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16">
            <a:extLst>
              <a:ext uri="{FF2B5EF4-FFF2-40B4-BE49-F238E27FC236}">
                <a16:creationId xmlns:a16="http://schemas.microsoft.com/office/drawing/2014/main" xmlns="" id="{9A3CA49A-71DD-4E8D-8D00-0D000AB38C6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18">
            <a:extLst>
              <a:ext uri="{FF2B5EF4-FFF2-40B4-BE49-F238E27FC236}">
                <a16:creationId xmlns:a16="http://schemas.microsoft.com/office/drawing/2014/main" xmlns="" id="{36E8537E-57AF-43EA-8734-3C66AD72469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438656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1DA8C18B-9C8E-47E6-BAEF-86331BC0A94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438656" y="0"/>
            <a:ext cx="321564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xmlns="" id="{13D6650C-293F-BEA5-86B4-15DAA7ADB9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97763" y="643467"/>
            <a:ext cx="6271758" cy="5571066"/>
          </a:xfrm>
        </p:spPr>
        <p:txBody>
          <a:bodyPr>
            <a:normAutofit/>
          </a:bodyPr>
          <a:lstStyle/>
          <a:p>
            <a:r>
              <a:rPr lang="cs-CZ" sz="8000" dirty="0">
                <a:solidFill>
                  <a:schemeClr val="tx1"/>
                </a:solidFill>
                <a:latin typeface="Aptos Black" panose="020B0004020202020204" pitchFamily="34" charset="0"/>
              </a:rPr>
              <a:t>LDT SOBĚNOV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xmlns="" id="{4AEF6F70-8947-8840-270E-9196370EC8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00981" y="643467"/>
            <a:ext cx="2711993" cy="5571066"/>
          </a:xfrm>
        </p:spPr>
        <p:txBody>
          <a:bodyPr anchor="ctr">
            <a:normAutofit/>
          </a:bodyPr>
          <a:lstStyle/>
          <a:p>
            <a:pPr algn="ctr"/>
            <a:r>
              <a:rPr lang="cs-CZ">
                <a:solidFill>
                  <a:srgbClr val="FFFFFF"/>
                </a:solidFill>
                <a:latin typeface="Aptos Black" panose="020B0004020202020204" pitchFamily="34" charset="0"/>
              </a:rPr>
              <a:t>Průvodce areálem</a:t>
            </a:r>
          </a:p>
        </p:txBody>
      </p:sp>
    </p:spTree>
    <p:extLst>
      <p:ext uri="{BB962C8B-B14F-4D97-AF65-F5344CB8AC3E}">
        <p14:creationId xmlns:p14="http://schemas.microsoft.com/office/powerpoint/2010/main" val="1545058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xmlns="" id="{9D2AEDCB-3859-4EAD-AA65-4BDD2802A79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0B2AA709-28A2-4289-A11E-FD3AA53F0BF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43865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1608D5D4-689C-423B-9974-4733A30A481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438656" y="0"/>
            <a:ext cx="4653776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FE4501A-ACFB-6F09-C9DD-219053068F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7672" y="1060704"/>
            <a:ext cx="3630168" cy="4736592"/>
          </a:xfrm>
        </p:spPr>
        <p:txBody>
          <a:bodyPr>
            <a:normAutofit/>
          </a:bodyPr>
          <a:lstStyle/>
          <a:p>
            <a:r>
              <a:rPr lang="cs-CZ" sz="3600">
                <a:solidFill>
                  <a:schemeClr val="bg1"/>
                </a:solidFill>
                <a:latin typeface="Aptos Display" panose="020B0004020202020204" pitchFamily="34" charset="0"/>
              </a:rPr>
              <a:t>Soběnov 119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22FF578D-D767-C89D-CE47-49988819FB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48284" y="1060704"/>
            <a:ext cx="5093110" cy="4736592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cs-CZ" sz="1800">
                <a:latin typeface="Aptos Display" panose="020B0004020202020204" pitchFamily="34" charset="0"/>
              </a:rPr>
              <a:t>Areál tábora leží v údolí na břehu řeky Černé, naproti vodní elektrárně Soběnov.</a:t>
            </a:r>
          </a:p>
          <a:p>
            <a:pPr marL="0" indent="0">
              <a:buNone/>
            </a:pPr>
            <a:endParaRPr lang="cs-CZ" sz="1800">
              <a:latin typeface="Aptos Display" panose="020B0004020202020204" pitchFamily="34" charset="0"/>
            </a:endParaRPr>
          </a:p>
          <a:p>
            <a:pPr marL="0" indent="0">
              <a:buNone/>
            </a:pPr>
            <a:r>
              <a:rPr lang="cs-CZ" sz="1800">
                <a:latin typeface="Aptos Display" panose="020B0004020202020204" pitchFamily="34" charset="0"/>
              </a:rPr>
              <a:t>Příjezdové trasy od Českých Budějovic: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>
                <a:latin typeface="Aptos Display" panose="020B0004020202020204" pitchFamily="34" charset="0"/>
              </a:rPr>
              <a:t>Kaplice </a:t>
            </a:r>
            <a:r>
              <a:rPr lang="cs-CZ" sz="1800">
                <a:latin typeface="Aptos Display" panose="020B0004020202020204" pitchFamily="34" charset="0"/>
                <a:sym typeface="Wingdings" panose="05000000000000000000" pitchFamily="2" charset="2"/>
              </a:rPr>
              <a:t> </a:t>
            </a:r>
            <a:r>
              <a:rPr lang="cs-CZ" sz="1800">
                <a:latin typeface="Aptos Display" panose="020B0004020202020204" pitchFamily="34" charset="0"/>
              </a:rPr>
              <a:t>Blansko </a:t>
            </a:r>
            <a:r>
              <a:rPr lang="cs-CZ" sz="1800">
                <a:latin typeface="Aptos Display" panose="020B0004020202020204" pitchFamily="34" charset="0"/>
                <a:sym typeface="Wingdings" panose="05000000000000000000" pitchFamily="2" charset="2"/>
              </a:rPr>
              <a:t> </a:t>
            </a:r>
            <a:r>
              <a:rPr lang="cs-CZ" sz="1800">
                <a:latin typeface="Aptos Display" panose="020B0004020202020204" pitchFamily="34" charset="0"/>
              </a:rPr>
              <a:t>LDT Soběnov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>
                <a:latin typeface="Aptos Display" panose="020B0004020202020204" pitchFamily="34" charset="0"/>
              </a:rPr>
              <a:t> Trhové Sviny </a:t>
            </a:r>
            <a:r>
              <a:rPr lang="cs-CZ" sz="1800">
                <a:latin typeface="Aptos Display" panose="020B0004020202020204" pitchFamily="34" charset="0"/>
                <a:sym typeface="Wingdings" panose="05000000000000000000" pitchFamily="2" charset="2"/>
              </a:rPr>
              <a:t> Besednice  Soběnov  Blansko LDT Soběnov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>
                <a:latin typeface="Aptos Display" panose="020B0004020202020204" pitchFamily="34" charset="0"/>
                <a:sym typeface="Wingdings" panose="05000000000000000000" pitchFamily="2" charset="2"/>
              </a:rPr>
              <a:t> Římov  Ločenice  Besednice  LDT Soběnov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sz="1800">
              <a:latin typeface="Aptos Display" panose="020B0004020202020204" pitchFamily="34" charset="0"/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cs-CZ" sz="1800">
                <a:latin typeface="Aptos Display" panose="020B0004020202020204" pitchFamily="34" charset="0"/>
                <a:sym typeface="Wingdings" panose="05000000000000000000" pitchFamily="2" charset="2"/>
              </a:rPr>
              <a:t>V obci Blansko na návsi směr Hradiště a Benešov nad Černou </a:t>
            </a:r>
            <a:endParaRPr lang="cs-CZ" sz="1800">
              <a:latin typeface="Aptos Display" panose="020B0004020202020204" pitchFamily="34" charset="0"/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xmlns="" id="{4A8673E8-250A-46DB-9A53-00144B5ABB0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430918" y="6258874"/>
            <a:ext cx="398813" cy="398815"/>
          </a:xfrm>
          <a:prstGeom prst="ellipse">
            <a:avLst/>
          </a:prstGeo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80386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0BBA0B7C-F1A6-D6C0-9930-35A007193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>
                <a:solidFill>
                  <a:schemeClr val="tx1"/>
                </a:solidFill>
                <a:latin typeface="Aptos Display" panose="020B0004020202020204" pitchFamily="34" charset="0"/>
              </a:rPr>
              <a:t>Umístění na mapě:</a:t>
            </a:r>
            <a:endParaRPr lang="cs-CZ" sz="2000" dirty="0">
              <a:solidFill>
                <a:schemeClr val="tx1"/>
              </a:solidFill>
              <a:latin typeface="Aptos Display" panose="020B0004020202020204" pitchFamily="34" charset="0"/>
            </a:endParaRP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AD8A65C8-40CA-0760-499D-F0DF73B73FCF}"/>
              </a:ext>
            </a:extLst>
          </p:cNvPr>
          <p:cNvPicPr preferRelativeResize="0"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35013" y="1747319"/>
            <a:ext cx="8223799" cy="4830024"/>
          </a:xfrm>
        </p:spPr>
      </p:pic>
    </p:spTree>
    <p:extLst>
      <p:ext uri="{BB962C8B-B14F-4D97-AF65-F5344CB8AC3E}">
        <p14:creationId xmlns:p14="http://schemas.microsoft.com/office/powerpoint/2010/main" val="9683431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3A7FAF2A-C1CE-47A2-0F5E-99034744DA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>
                <a:solidFill>
                  <a:schemeClr val="tx1"/>
                </a:solidFill>
                <a:latin typeface="Aptos Display" panose="020B0004020202020204" pitchFamily="34" charset="0"/>
              </a:rPr>
              <a:t>Příjezd přes kaplici: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CBB73BFA-D3FC-C468-648D-719A2EA6AD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534" y="1579418"/>
            <a:ext cx="10614883" cy="4970198"/>
          </a:xfrm>
        </p:spPr>
      </p:pic>
    </p:spTree>
    <p:extLst>
      <p:ext uri="{BB962C8B-B14F-4D97-AF65-F5344CB8AC3E}">
        <p14:creationId xmlns:p14="http://schemas.microsoft.com/office/powerpoint/2010/main" val="35565572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09EFB50C-07BC-4C8A-D575-B1AFCC674C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>
                <a:solidFill>
                  <a:schemeClr val="tx1"/>
                </a:solidFill>
                <a:latin typeface="Aptos Display" panose="020B0004020202020204" pitchFamily="34" charset="0"/>
              </a:rPr>
              <a:t>Příjezd přes trhové </a:t>
            </a:r>
            <a:r>
              <a:rPr lang="cs-CZ" sz="2000" dirty="0" err="1">
                <a:solidFill>
                  <a:schemeClr val="tx1"/>
                </a:solidFill>
                <a:latin typeface="Aptos Display" panose="020B0004020202020204" pitchFamily="34" charset="0"/>
              </a:rPr>
              <a:t>sviny</a:t>
            </a:r>
            <a:endParaRPr lang="cs-CZ" sz="2000" dirty="0">
              <a:solidFill>
                <a:schemeClr val="tx1"/>
              </a:solidFill>
              <a:latin typeface="Aptos Display" panose="020B0004020202020204" pitchFamily="34" charset="0"/>
            </a:endParaRP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908D7A5D-ABE3-084D-91BA-F9192551B0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344" y="1653309"/>
            <a:ext cx="10532872" cy="4599709"/>
          </a:xfrm>
        </p:spPr>
      </p:pic>
    </p:spTree>
    <p:extLst>
      <p:ext uri="{BB962C8B-B14F-4D97-AF65-F5344CB8AC3E}">
        <p14:creationId xmlns:p14="http://schemas.microsoft.com/office/powerpoint/2010/main" val="23106333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2CD3DBBA-E2BB-7463-1A7D-43A1C81FD0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>
                <a:solidFill>
                  <a:schemeClr val="tx1"/>
                </a:solidFill>
                <a:latin typeface="Aptos Display" panose="020B0004020202020204" pitchFamily="34" charset="0"/>
              </a:rPr>
              <a:t>Příjezd od </a:t>
            </a:r>
            <a:r>
              <a:rPr lang="cs-CZ" sz="2000" dirty="0" err="1">
                <a:solidFill>
                  <a:schemeClr val="tx1"/>
                </a:solidFill>
                <a:latin typeface="Aptos Display" panose="020B0004020202020204" pitchFamily="34" charset="0"/>
              </a:rPr>
              <a:t>římova</a:t>
            </a:r>
            <a:endParaRPr lang="cs-CZ" sz="2000" dirty="0">
              <a:solidFill>
                <a:schemeClr val="tx1"/>
              </a:solidFill>
              <a:latin typeface="Aptos Display" panose="020B0004020202020204" pitchFamily="34" charset="0"/>
            </a:endParaRPr>
          </a:p>
        </p:txBody>
      </p:sp>
      <p:pic>
        <p:nvPicPr>
          <p:cNvPr id="9" name="Zástupný obsah 8">
            <a:extLst>
              <a:ext uri="{FF2B5EF4-FFF2-40B4-BE49-F238E27FC236}">
                <a16:creationId xmlns:a16="http://schemas.microsoft.com/office/drawing/2014/main" xmlns="" id="{69AD0A1F-37B8-BCDB-E260-73F08E08DD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7382" y="1645367"/>
            <a:ext cx="10261599" cy="4804780"/>
          </a:xfrm>
        </p:spPr>
      </p:pic>
    </p:spTree>
    <p:extLst>
      <p:ext uri="{BB962C8B-B14F-4D97-AF65-F5344CB8AC3E}">
        <p14:creationId xmlns:p14="http://schemas.microsoft.com/office/powerpoint/2010/main" val="2316850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123989E7-823B-75E8-66E3-62FEE91072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>
                <a:solidFill>
                  <a:schemeClr val="tx1"/>
                </a:solidFill>
                <a:latin typeface="Aptos Display" panose="020B0004020202020204" pitchFamily="34" charset="0"/>
              </a:rPr>
              <a:t>Cesta z </a:t>
            </a:r>
            <a:r>
              <a:rPr lang="cs-CZ" sz="2000" dirty="0" err="1">
                <a:solidFill>
                  <a:schemeClr val="tx1"/>
                </a:solidFill>
                <a:latin typeface="Aptos Display" panose="020B0004020202020204" pitchFamily="34" charset="0"/>
              </a:rPr>
              <a:t>blanska</a:t>
            </a:r>
            <a:r>
              <a:rPr lang="cs-CZ" sz="2000" dirty="0">
                <a:solidFill>
                  <a:schemeClr val="tx1"/>
                </a:solidFill>
                <a:latin typeface="Aptos Display" panose="020B0004020202020204" pitchFamily="34" charset="0"/>
              </a:rPr>
              <a:t> k táboru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9A48F8AD-E981-4559-B38A-D636B10AD6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9745" y="1688614"/>
            <a:ext cx="10478096" cy="4906150"/>
          </a:xfrm>
        </p:spPr>
      </p:pic>
    </p:spTree>
    <p:extLst>
      <p:ext uri="{BB962C8B-B14F-4D97-AF65-F5344CB8AC3E}">
        <p14:creationId xmlns:p14="http://schemas.microsoft.com/office/powerpoint/2010/main" val="2314033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6570FC60-E9C1-75F4-0244-05E66AF237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>
                <a:solidFill>
                  <a:schemeClr val="tx1"/>
                </a:solidFill>
                <a:latin typeface="Aptos Display" panose="020B0004020202020204" pitchFamily="34" charset="0"/>
              </a:rPr>
              <a:t>Tábor na mapě</a:t>
            </a:r>
            <a:r>
              <a:rPr lang="cs-CZ" sz="2000" dirty="0">
                <a:latin typeface="Aptos Display" panose="020B0004020202020204" pitchFamily="34" charset="0"/>
              </a:rPr>
              <a:t/>
            </a:r>
            <a:br>
              <a:rPr lang="cs-CZ" sz="2000" dirty="0">
                <a:latin typeface="Aptos Display" panose="020B0004020202020204" pitchFamily="34" charset="0"/>
              </a:rPr>
            </a:br>
            <a:endParaRPr lang="cs-CZ" sz="2000" dirty="0">
              <a:latin typeface="Aptos Display" panose="020B0004020202020204" pitchFamily="34" charset="0"/>
            </a:endParaRP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EF1555EB-3AA2-890A-E5EE-960EA3504D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2800" y="1671315"/>
            <a:ext cx="10653123" cy="4988103"/>
          </a:xfrm>
        </p:spPr>
      </p:pic>
    </p:spTree>
    <p:extLst>
      <p:ext uri="{BB962C8B-B14F-4D97-AF65-F5344CB8AC3E}">
        <p14:creationId xmlns:p14="http://schemas.microsoft.com/office/powerpoint/2010/main" val="42680484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53BACBF-1462-04A4-12E8-B6543EB6A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>
                <a:solidFill>
                  <a:schemeClr val="tx1"/>
                </a:solidFill>
                <a:latin typeface="Aptos Display" panose="020B0004020202020204" pitchFamily="34" charset="0"/>
              </a:rPr>
              <a:t>Letecký pohled na tábor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567DE776-896D-F340-AAFD-BEF5EE841D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752" y="1788818"/>
            <a:ext cx="10058399" cy="4709636"/>
          </a:xfrm>
        </p:spPr>
      </p:pic>
    </p:spTree>
    <p:extLst>
      <p:ext uri="{BB962C8B-B14F-4D97-AF65-F5344CB8AC3E}">
        <p14:creationId xmlns:p14="http://schemas.microsoft.com/office/powerpoint/2010/main" val="5538956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ACF7036A-8979-3CC2-BDA5-CF8312C183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>
                <a:solidFill>
                  <a:schemeClr val="tx1"/>
                </a:solidFill>
                <a:latin typeface="Aptos Display" panose="020B0004020202020204" pitchFamily="34" charset="0"/>
              </a:rPr>
              <a:t>Letecký pohled na  areál + výměra</a:t>
            </a:r>
          </a:p>
        </p:txBody>
      </p:sp>
      <p:pic>
        <p:nvPicPr>
          <p:cNvPr id="5" name="Zástupný obsah 4" descr="Obsah obrázku dům, snímek obrazovky, venku, ve vzduchu">
            <a:extLst>
              <a:ext uri="{FF2B5EF4-FFF2-40B4-BE49-F238E27FC236}">
                <a16:creationId xmlns:a16="http://schemas.microsoft.com/office/drawing/2014/main" xmlns="" id="{CDC79BC7-07C8-8C9D-7426-6032330CD7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22375" y="1996751"/>
            <a:ext cx="9847006" cy="4376617"/>
          </a:xfrm>
        </p:spPr>
      </p:pic>
    </p:spTree>
    <p:extLst>
      <p:ext uri="{BB962C8B-B14F-4D97-AF65-F5344CB8AC3E}">
        <p14:creationId xmlns:p14="http://schemas.microsoft.com/office/powerpoint/2010/main" val="15961520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9D2AEDCB-3859-4EAD-AA65-4BDD2802A79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0B2AA709-28A2-4289-A11E-FD3AA53F0BF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43865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1608D5D4-689C-423B-9974-4733A30A481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438656" y="0"/>
            <a:ext cx="4653776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xmlns="" id="{E35A488F-ACF9-6B2F-8AA8-DBDC74DDF5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7672" y="1060704"/>
            <a:ext cx="3630168" cy="4736592"/>
          </a:xfrm>
        </p:spPr>
        <p:txBody>
          <a:bodyPr>
            <a:normAutofit/>
          </a:bodyPr>
          <a:lstStyle/>
          <a:p>
            <a:r>
              <a:rPr lang="cs-CZ" sz="3600">
                <a:solidFill>
                  <a:schemeClr val="bg1"/>
                </a:solidFill>
                <a:latin typeface="Aptos Display" panose="020B0004020202020204" pitchFamily="34" charset="0"/>
              </a:rPr>
              <a:t>PODROBNÉ INFORMACE O TÁBOŘE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83752550-010D-73ED-1617-EC118F5086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48284" y="320511"/>
            <a:ext cx="5093110" cy="6259397"/>
          </a:xfrm>
        </p:spPr>
        <p:txBody>
          <a:bodyPr anchor="ctr">
            <a:normAutofit/>
          </a:bodyPr>
          <a:lstStyle/>
          <a:p>
            <a:r>
              <a:rPr lang="cs-CZ" sz="1800" dirty="0">
                <a:latin typeface="Aptos Display" panose="020B0004020202020204" pitchFamily="34" charset="0"/>
              </a:rPr>
              <a:t>Kapacita tábora je 100 osob.</a:t>
            </a:r>
          </a:p>
          <a:p>
            <a:r>
              <a:rPr lang="cs-CZ" sz="1800" dirty="0">
                <a:latin typeface="Aptos Display" panose="020B0004020202020204" pitchFamily="34" charset="0"/>
              </a:rPr>
              <a:t>Tábor rozdělen na dvě části (dívčí a chlapeckou – nemusí být pravidlo). Samostatný srub disponuje 16 lůžky ve dvou místnostech, každá místnost má vlastní toaletu a umyvadlo.</a:t>
            </a:r>
          </a:p>
          <a:p>
            <a:r>
              <a:rPr lang="cs-CZ" sz="1800" dirty="0">
                <a:latin typeface="Aptos Display" panose="020B0004020202020204" pitchFamily="34" charset="0"/>
              </a:rPr>
              <a:t>Každá část má zrekonstruované umývárny a toalety</a:t>
            </a:r>
          </a:p>
          <a:p>
            <a:r>
              <a:rPr lang="cs-CZ" sz="1800" dirty="0">
                <a:latin typeface="Aptos Display" panose="020B0004020202020204" pitchFamily="34" charset="0"/>
              </a:rPr>
              <a:t>V ložnicích jsou palandy (včetně lůžkovin), každá ložnice má po stranách samostatné místnosti pro vedoucí</a:t>
            </a:r>
          </a:p>
          <a:p>
            <a:r>
              <a:rPr lang="cs-CZ" sz="1800" dirty="0">
                <a:latin typeface="Aptos Display" panose="020B0004020202020204" pitchFamily="34" charset="0"/>
              </a:rPr>
              <a:t>Součástí každé části je i „sušárna“ na mokré oblečení</a:t>
            </a:r>
          </a:p>
          <a:p>
            <a:r>
              <a:rPr lang="cs-CZ" sz="1800" dirty="0">
                <a:latin typeface="Aptos Display" panose="020B0004020202020204" pitchFamily="34" charset="0"/>
              </a:rPr>
              <a:t>Samostatná budova herny, sloužící pro uskladnění všech doplňků k táborovým hrám (sítě, pálky, branky apod.)</a:t>
            </a:r>
          </a:p>
          <a:p>
            <a:r>
              <a:rPr lang="cs-CZ" sz="1800" dirty="0">
                <a:latin typeface="Aptos Display" panose="020B0004020202020204" pitchFamily="34" charset="0"/>
              </a:rPr>
              <a:t>V táboře je možnost používání rozhlasu (hlášení, pouštění hudby po celém areálu)</a:t>
            </a:r>
          </a:p>
          <a:p>
            <a:endParaRPr lang="cs-CZ" sz="1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4A8673E8-250A-46DB-9A53-00144B5ABB0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430918" y="6258874"/>
            <a:ext cx="398813" cy="398815"/>
          </a:xfrm>
          <a:prstGeom prst="ellipse">
            <a:avLst/>
          </a:prstGeo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381903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9D2AEDCB-3859-4EAD-AA65-4BDD2802A79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0B2AA709-28A2-4289-A11E-FD3AA53F0BF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43865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1608D5D4-689C-423B-9974-4733A30A481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438656" y="0"/>
            <a:ext cx="4653776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xmlns="" id="{C6CF816F-808F-86FA-3A36-7A29286BBF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7672" y="1060704"/>
            <a:ext cx="3630168" cy="4736592"/>
          </a:xfrm>
        </p:spPr>
        <p:txBody>
          <a:bodyPr>
            <a:normAutofit/>
          </a:bodyPr>
          <a:lstStyle/>
          <a:p>
            <a:r>
              <a:rPr lang="cs-CZ" sz="3600" dirty="0">
                <a:solidFill>
                  <a:schemeClr val="bg1"/>
                </a:solidFill>
                <a:latin typeface="Aptos Display" panose="020B0004020202020204" pitchFamily="34" charset="0"/>
              </a:rPr>
              <a:t>PODROBNÉ INFORMACE O TÁBOŘE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BD0E58F0-6208-5C75-D575-22C873187F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48284" y="320511"/>
            <a:ext cx="5367196" cy="6337178"/>
          </a:xfrm>
        </p:spPr>
        <p:txBody>
          <a:bodyPr anchor="ctr">
            <a:normAutofit/>
          </a:bodyPr>
          <a:lstStyle/>
          <a:p>
            <a:r>
              <a:rPr lang="cs-CZ" dirty="0">
                <a:latin typeface="Aptos Display" panose="020B0004020202020204" pitchFamily="34" charset="0"/>
              </a:rPr>
              <a:t>Táborová kuchyně je plně vybavena (talíře, hrnky, kuchyňské náčiní, příbory, hrnce, pekáče, plechy na pečení)</a:t>
            </a:r>
          </a:p>
          <a:p>
            <a:r>
              <a:rPr lang="cs-CZ" dirty="0">
                <a:latin typeface="Aptos Display" panose="020B0004020202020204" pitchFamily="34" charset="0"/>
              </a:rPr>
              <a:t>Součástí kuchyňského vybavení je mimo jiné profi myčka, profi robot, různé kuchyňské elektrospotřebiče…</a:t>
            </a:r>
          </a:p>
          <a:p>
            <a:r>
              <a:rPr lang="cs-CZ" dirty="0">
                <a:latin typeface="Aptos Display" panose="020B0004020202020204" pitchFamily="34" charset="0"/>
              </a:rPr>
              <a:t>V kuchyni dále najdeme velkoobjemové fritézy, trouby, kotel na ohřev teplé vody, atd.</a:t>
            </a:r>
          </a:p>
          <a:p>
            <a:r>
              <a:rPr lang="cs-CZ" dirty="0">
                <a:latin typeface="Aptos Display" panose="020B0004020202020204" pitchFamily="34" charset="0"/>
              </a:rPr>
              <a:t>Ke kuchyni přiléhá několik samostatných skladů a sklípků. Ve skladech jsou umístěny celkem 4 lednice a 1 mrazicí pult</a:t>
            </a:r>
          </a:p>
          <a:p>
            <a:r>
              <a:rPr lang="cs-CZ" dirty="0">
                <a:latin typeface="Aptos Display" panose="020B0004020202020204" pitchFamily="34" charset="0"/>
              </a:rPr>
              <a:t>U kuchyně je samostatné sociální zařízení</a:t>
            </a:r>
          </a:p>
          <a:p>
            <a:endParaRPr lang="cs-CZ" dirty="0">
              <a:latin typeface="Aptos Display" panose="020B0004020202020204" pitchFamily="34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4A8673E8-250A-46DB-9A53-00144B5ABB0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430918" y="6258874"/>
            <a:ext cx="398813" cy="398815"/>
          </a:xfrm>
          <a:prstGeom prst="ellipse">
            <a:avLst/>
          </a:prstGeo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53017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9D2AEDCB-3859-4EAD-AA65-4BDD2802A79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0B2AA709-28A2-4289-A11E-FD3AA53F0BF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43865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1608D5D4-689C-423B-9974-4733A30A481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438656" y="0"/>
            <a:ext cx="4653776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xmlns="" id="{2428AE6A-9142-C4D1-881B-C131A5B8E6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7672" y="1060704"/>
            <a:ext cx="3630168" cy="4736592"/>
          </a:xfrm>
        </p:spPr>
        <p:txBody>
          <a:bodyPr>
            <a:normAutofit/>
          </a:bodyPr>
          <a:lstStyle/>
          <a:p>
            <a:r>
              <a:rPr lang="cs-CZ" sz="3600" dirty="0">
                <a:solidFill>
                  <a:schemeClr val="bg1"/>
                </a:solidFill>
                <a:latin typeface="Aptos Display" panose="020B0004020202020204" pitchFamily="34" charset="0"/>
              </a:rPr>
              <a:t>PODROBNÉ INFORMACE O TÁBOŘE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064C11C6-A43C-7FC1-A33D-22E36ABFEA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48284" y="311085"/>
            <a:ext cx="5093110" cy="6202837"/>
          </a:xfrm>
        </p:spPr>
        <p:txBody>
          <a:bodyPr anchor="ctr">
            <a:normAutofit/>
          </a:bodyPr>
          <a:lstStyle/>
          <a:p>
            <a:r>
              <a:rPr lang="cs-CZ" sz="1800" dirty="0">
                <a:latin typeface="Aptos Display" panose="020B0004020202020204" pitchFamily="34" charset="0"/>
              </a:rPr>
              <a:t>Společenská místnost (jídelna) disponuje cca 80 místy u stolu.</a:t>
            </a:r>
          </a:p>
          <a:p>
            <a:r>
              <a:rPr lang="cs-CZ" sz="1800" dirty="0">
                <a:latin typeface="Aptos Display" panose="020B0004020202020204" pitchFamily="34" charset="0"/>
              </a:rPr>
              <a:t>Součástí jídelny je velká televize, hudební věž, promítací plátno.</a:t>
            </a:r>
          </a:p>
          <a:p>
            <a:r>
              <a:rPr lang="cs-CZ" sz="1800" dirty="0">
                <a:latin typeface="Aptos Display" panose="020B0004020202020204" pitchFamily="34" charset="0"/>
              </a:rPr>
              <a:t>Ve společenské místnosti je k dispozici mnoho knih a stolních her.</a:t>
            </a:r>
          </a:p>
          <a:p>
            <a:r>
              <a:rPr lang="cs-CZ" sz="1800" dirty="0">
                <a:latin typeface="Aptos Display" panose="020B0004020202020204" pitchFamily="34" charset="0"/>
              </a:rPr>
              <a:t>Jídelna je umístěna ve středu největší budovy, na každou stranu je východ k traktu </a:t>
            </a:r>
            <a:r>
              <a:rPr lang="cs-CZ" sz="1800">
                <a:latin typeface="Aptos Display" panose="020B0004020202020204" pitchFamily="34" charset="0"/>
              </a:rPr>
              <a:t>s ložnicemi.</a:t>
            </a:r>
            <a:endParaRPr lang="cs-CZ" sz="1800" dirty="0">
              <a:latin typeface="Aptos Display" panose="020B0004020202020204" pitchFamily="34" charset="0"/>
            </a:endParaRPr>
          </a:p>
          <a:p>
            <a:endParaRPr lang="cs-CZ" sz="1800" dirty="0">
              <a:latin typeface="Aptos Display" panose="020B0004020202020204" pitchFamily="34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4A8673E8-250A-46DB-9A53-00144B5ABB0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430918" y="6258874"/>
            <a:ext cx="398813" cy="398815"/>
          </a:xfrm>
          <a:prstGeom prst="ellipse">
            <a:avLst/>
          </a:prstGeo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68093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3C966209-42CF-20F0-C70A-3AAE6283F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latin typeface="Aptos Display" panose="020B0004020202020204" pitchFamily="34" charset="0"/>
              </a:rPr>
              <a:t>Vjezd do areálu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C2E1F1F6-4E86-E2F9-942F-9FF3C944DC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9753" y="2093976"/>
            <a:ext cx="7733114" cy="4051300"/>
          </a:xfrm>
        </p:spPr>
      </p:pic>
    </p:spTree>
    <p:extLst>
      <p:ext uri="{BB962C8B-B14F-4D97-AF65-F5344CB8AC3E}">
        <p14:creationId xmlns:p14="http://schemas.microsoft.com/office/powerpoint/2010/main" val="4346218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92A4F56C-9A4D-3343-D8E0-69818BA89B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latin typeface="Aptos Display" panose="020B0004020202020204" pitchFamily="34" charset="0"/>
              </a:rPr>
              <a:t>VJEZD DO AREÁLU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9F61179A-0B12-DC6B-4734-AF64ACEB0B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4582" y="2093976"/>
            <a:ext cx="6890327" cy="4484832"/>
          </a:xfrm>
        </p:spPr>
      </p:pic>
    </p:spTree>
    <p:extLst>
      <p:ext uri="{BB962C8B-B14F-4D97-AF65-F5344CB8AC3E}">
        <p14:creationId xmlns:p14="http://schemas.microsoft.com/office/powerpoint/2010/main" val="5126365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606BEB70-5D48-EE81-7684-7911DE78A5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latin typeface="Aptos Display" panose="020B0004020202020204" pitchFamily="34" charset="0"/>
              </a:rPr>
              <a:t>HLAVNÍ ČÁST TÁBORA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80671E9B-14BC-379A-C16F-2FAF1A75E3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3018" y="1983140"/>
            <a:ext cx="7305964" cy="4537869"/>
          </a:xfrm>
        </p:spPr>
      </p:pic>
    </p:spTree>
    <p:extLst>
      <p:ext uri="{BB962C8B-B14F-4D97-AF65-F5344CB8AC3E}">
        <p14:creationId xmlns:p14="http://schemas.microsoft.com/office/powerpoint/2010/main" val="12765355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3174423C-4C3E-6690-9FF6-4F2BB9017F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latin typeface="Aptos Display" panose="020B0004020202020204" pitchFamily="34" charset="0"/>
              </a:rPr>
              <a:t>POHLED OD ZADNÍ ČÁSTI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FD0E48CA-EEAB-1710-3149-4AD960DB65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0000" y="1890917"/>
            <a:ext cx="7259782" cy="4482451"/>
          </a:xfrm>
        </p:spPr>
      </p:pic>
    </p:spTree>
    <p:extLst>
      <p:ext uri="{BB962C8B-B14F-4D97-AF65-F5344CB8AC3E}">
        <p14:creationId xmlns:p14="http://schemas.microsoft.com/office/powerpoint/2010/main" val="12675828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E73F52B-B697-238A-6AB6-EBA1D8BDB8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latin typeface="Aptos Display" panose="020B0004020202020204" pitchFamily="34" charset="0"/>
              </a:rPr>
              <a:t>CHLAPECKÁ ČÁST - LOŽNICE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34D76B9D-FF76-527C-B671-6CA3201AC2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4837" y="2120899"/>
            <a:ext cx="3443576" cy="4591435"/>
          </a:xfrm>
        </p:spPr>
      </p:pic>
    </p:spTree>
    <p:extLst>
      <p:ext uri="{BB962C8B-B14F-4D97-AF65-F5344CB8AC3E}">
        <p14:creationId xmlns:p14="http://schemas.microsoft.com/office/powerpoint/2010/main" val="42363873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983A2CA6-A9C9-3A67-D157-DF88DE783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latin typeface="Aptos Display" panose="020B0004020202020204" pitchFamily="34" charset="0"/>
              </a:rPr>
              <a:t>CHLAPECKÁ ČÁST - SUŠÁRNA</a:t>
            </a:r>
            <a:endParaRPr lang="cs-CZ" dirty="0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B48A5657-A154-F039-02A8-20C68AA816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5309" y="2120900"/>
            <a:ext cx="4119418" cy="4299720"/>
          </a:xfrm>
        </p:spPr>
      </p:pic>
    </p:spTree>
    <p:extLst>
      <p:ext uri="{BB962C8B-B14F-4D97-AF65-F5344CB8AC3E}">
        <p14:creationId xmlns:p14="http://schemas.microsoft.com/office/powerpoint/2010/main" val="5810205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F08C641-52E6-6EDA-0339-EB8A78B69E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latin typeface="Aptos Display" panose="020B0004020202020204" pitchFamily="34" charset="0"/>
              </a:rPr>
              <a:t>CHLAPECKÁ ČÁST - CHODBA</a:t>
            </a:r>
            <a:endParaRPr lang="cs-CZ" dirty="0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B9A655ED-45A3-551B-9800-A895DE1403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9273" y="1881538"/>
            <a:ext cx="3560473" cy="4747297"/>
          </a:xfrm>
        </p:spPr>
      </p:pic>
    </p:spTree>
    <p:extLst>
      <p:ext uri="{BB962C8B-B14F-4D97-AF65-F5344CB8AC3E}">
        <p14:creationId xmlns:p14="http://schemas.microsoft.com/office/powerpoint/2010/main" val="30790746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F70A02A4-5314-051B-D25D-1D38BDC2C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latin typeface="Aptos Display" panose="020B0004020202020204" pitchFamily="34" charset="0"/>
              </a:rPr>
              <a:t>CHLAPECKÁ ČÁST - UMÝVÁRNA</a:t>
            </a:r>
            <a:endParaRPr lang="cs-CZ" dirty="0"/>
          </a:p>
        </p:txBody>
      </p:sp>
      <p:pic>
        <p:nvPicPr>
          <p:cNvPr id="13" name="Zástupný obsah 12">
            <a:extLst>
              <a:ext uri="{FF2B5EF4-FFF2-40B4-BE49-F238E27FC236}">
                <a16:creationId xmlns:a16="http://schemas.microsoft.com/office/drawing/2014/main" xmlns="" id="{40D44BA9-E64F-4816-7EFD-6B144E2830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3455" y="2120899"/>
            <a:ext cx="3335833" cy="4447777"/>
          </a:xfrm>
        </p:spPr>
      </p:pic>
    </p:spTree>
    <p:extLst>
      <p:ext uri="{BB962C8B-B14F-4D97-AF65-F5344CB8AC3E}">
        <p14:creationId xmlns:p14="http://schemas.microsoft.com/office/powerpoint/2010/main" val="14035664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BED82664-31DE-A4A5-0EB2-20DB4C9D98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latin typeface="Aptos Display" panose="020B0004020202020204" pitchFamily="34" charset="0"/>
              </a:rPr>
              <a:t>CHLAPECKÁ ČÁST- PISOÁRY</a:t>
            </a:r>
            <a:endParaRPr lang="cs-CZ" dirty="0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BCF18242-05E1-FF6F-C6CC-A06FFB4039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6365" y="2019300"/>
            <a:ext cx="3508230" cy="4252468"/>
          </a:xfrm>
        </p:spPr>
      </p:pic>
    </p:spTree>
    <p:extLst>
      <p:ext uri="{BB962C8B-B14F-4D97-AF65-F5344CB8AC3E}">
        <p14:creationId xmlns:p14="http://schemas.microsoft.com/office/powerpoint/2010/main" val="39068326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169F823A-DA35-FB9F-D7AC-C16E26569D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latin typeface="Aptos Display" panose="020B0004020202020204" pitchFamily="34" charset="0"/>
              </a:rPr>
              <a:t>CHLAPECKÁ ČÁST - SPRCHY</a:t>
            </a:r>
            <a:endParaRPr lang="cs-CZ" dirty="0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22C85AF7-3337-73A5-F519-A20C6DB1D1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2401" y="2120900"/>
            <a:ext cx="3656012" cy="4252468"/>
          </a:xfrm>
        </p:spPr>
      </p:pic>
    </p:spTree>
    <p:extLst>
      <p:ext uri="{BB962C8B-B14F-4D97-AF65-F5344CB8AC3E}">
        <p14:creationId xmlns:p14="http://schemas.microsoft.com/office/powerpoint/2010/main" val="42214543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003D0AE6-9B00-4F66-EB5F-4FA9AA3937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latin typeface="Aptos Display" panose="020B0004020202020204" pitchFamily="34" charset="0"/>
              </a:rPr>
              <a:t>SPOLEČENSKÁ MÍSTNOST / JÍDELNA</a:t>
            </a:r>
          </a:p>
        </p:txBody>
      </p:sp>
      <p:pic>
        <p:nvPicPr>
          <p:cNvPr id="9" name="Zástupný obsah 8">
            <a:extLst>
              <a:ext uri="{FF2B5EF4-FFF2-40B4-BE49-F238E27FC236}">
                <a16:creationId xmlns:a16="http://schemas.microsoft.com/office/drawing/2014/main" xmlns="" id="{C093E082-9B3D-0E1E-78FA-BA6FF91D59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1" y="2120900"/>
            <a:ext cx="5310908" cy="4628380"/>
          </a:xfrm>
        </p:spPr>
      </p:pic>
    </p:spTree>
    <p:extLst>
      <p:ext uri="{BB962C8B-B14F-4D97-AF65-F5344CB8AC3E}">
        <p14:creationId xmlns:p14="http://schemas.microsoft.com/office/powerpoint/2010/main" val="7556332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F88CE5C-E2ED-C9D0-B61A-029CAAE5B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latin typeface="Aptos Display" panose="020B0004020202020204" pitchFamily="34" charset="0"/>
              </a:rPr>
              <a:t>SPOLEČENSKÁ MÍSTNOST / JÍDELNA</a:t>
            </a:r>
            <a:endParaRPr lang="cs-CZ" dirty="0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DB7613F1-A6CE-BF51-9E96-CC15833D36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1637" y="2093976"/>
            <a:ext cx="3943927" cy="4390736"/>
          </a:xfrm>
        </p:spPr>
      </p:pic>
    </p:spTree>
    <p:extLst>
      <p:ext uri="{BB962C8B-B14F-4D97-AF65-F5344CB8AC3E}">
        <p14:creationId xmlns:p14="http://schemas.microsoft.com/office/powerpoint/2010/main" val="12207251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2393E12-7977-A9D4-F709-D40D3B796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latin typeface="Aptos Display" panose="020B0004020202020204" pitchFamily="34" charset="0"/>
              </a:rPr>
              <a:t>KUCHYNĚ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7A2B2D48-2197-02A3-4B69-B4179792E5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8308" y="2120900"/>
            <a:ext cx="5401733" cy="4051300"/>
          </a:xfrm>
        </p:spPr>
      </p:pic>
    </p:spTree>
    <p:extLst>
      <p:ext uri="{BB962C8B-B14F-4D97-AF65-F5344CB8AC3E}">
        <p14:creationId xmlns:p14="http://schemas.microsoft.com/office/powerpoint/2010/main" val="13031339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333230D8-B4E6-A57C-BD7C-1E40195AA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latin typeface="Aptos Display" panose="020B0004020202020204" pitchFamily="34" charset="0"/>
              </a:rPr>
              <a:t>KUCHYNĚ</a:t>
            </a:r>
            <a:endParaRPr lang="cs-CZ" dirty="0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F22A4488-1857-219E-9498-CC947C6F21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8308" y="2120900"/>
            <a:ext cx="5401733" cy="4051300"/>
          </a:xfrm>
        </p:spPr>
      </p:pic>
    </p:spTree>
    <p:extLst>
      <p:ext uri="{BB962C8B-B14F-4D97-AF65-F5344CB8AC3E}">
        <p14:creationId xmlns:p14="http://schemas.microsoft.com/office/powerpoint/2010/main" val="119330995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C9441C12-C1F5-2E5A-7287-238835F5A4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latin typeface="Aptos Display" panose="020B0004020202020204" pitchFamily="34" charset="0"/>
              </a:rPr>
              <a:t>KUCHYNĚ</a:t>
            </a:r>
            <a:endParaRPr lang="cs-CZ" dirty="0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1CB722F9-6B6E-5B43-6E9C-056D1F82DD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8308" y="2120900"/>
            <a:ext cx="5401733" cy="4051300"/>
          </a:xfrm>
        </p:spPr>
      </p:pic>
    </p:spTree>
    <p:extLst>
      <p:ext uri="{BB962C8B-B14F-4D97-AF65-F5344CB8AC3E}">
        <p14:creationId xmlns:p14="http://schemas.microsoft.com/office/powerpoint/2010/main" val="180763912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6C0322B-D510-B2BD-58D5-ACB884D390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latin typeface="Aptos Display" panose="020B0004020202020204" pitchFamily="34" charset="0"/>
              </a:rPr>
              <a:t>KUCHYNĚ</a:t>
            </a:r>
            <a:endParaRPr lang="cs-CZ" dirty="0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DA331EE1-EE62-7243-1215-D8A64FAE16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8308" y="2120900"/>
            <a:ext cx="5401733" cy="4051300"/>
          </a:xfrm>
        </p:spPr>
      </p:pic>
    </p:spTree>
    <p:extLst>
      <p:ext uri="{BB962C8B-B14F-4D97-AF65-F5344CB8AC3E}">
        <p14:creationId xmlns:p14="http://schemas.microsoft.com/office/powerpoint/2010/main" val="42656632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C08F0D0-5F56-B6DA-9649-F915B7811E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latin typeface="Aptos Display" panose="020B0004020202020204" pitchFamily="34" charset="0"/>
              </a:rPr>
              <a:t>KUCHYNĚ</a:t>
            </a:r>
            <a:endParaRPr lang="cs-CZ" dirty="0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E36B6F7B-61B6-D65A-B47E-0689CC4A3E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9937" y="2120900"/>
            <a:ext cx="3038475" cy="4051300"/>
          </a:xfrm>
        </p:spPr>
      </p:pic>
    </p:spTree>
    <p:extLst>
      <p:ext uri="{BB962C8B-B14F-4D97-AF65-F5344CB8AC3E}">
        <p14:creationId xmlns:p14="http://schemas.microsoft.com/office/powerpoint/2010/main" val="4401542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95187BA-925E-2F16-2139-9BF377953C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latin typeface="Aptos Display" panose="020B0004020202020204" pitchFamily="34" charset="0"/>
              </a:rPr>
              <a:t>KUCHYNĚ</a:t>
            </a:r>
            <a:endParaRPr lang="cs-CZ" dirty="0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4608C6A6-87FD-3117-74A6-0E872A0072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8308" y="2120900"/>
            <a:ext cx="5401733" cy="4051300"/>
          </a:xfrm>
        </p:spPr>
      </p:pic>
    </p:spTree>
    <p:extLst>
      <p:ext uri="{BB962C8B-B14F-4D97-AF65-F5344CB8AC3E}">
        <p14:creationId xmlns:p14="http://schemas.microsoft.com/office/powerpoint/2010/main" val="17767662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6601CE31-39B0-4592-8FA9-D98E21F1F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latin typeface="Aptos Display" panose="020B0004020202020204" pitchFamily="34" charset="0"/>
              </a:rPr>
              <a:t>KUCHYNĚ</a:t>
            </a:r>
            <a:endParaRPr lang="cs-CZ" dirty="0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A71A5C5E-74B1-1B09-F4F0-D23DF50A67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9937" y="2120900"/>
            <a:ext cx="3038475" cy="4051300"/>
          </a:xfrm>
        </p:spPr>
      </p:pic>
    </p:spTree>
    <p:extLst>
      <p:ext uri="{BB962C8B-B14F-4D97-AF65-F5344CB8AC3E}">
        <p14:creationId xmlns:p14="http://schemas.microsoft.com/office/powerpoint/2010/main" val="93754056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3B35B99C-4EFE-6BB2-F77A-C6F2B585C4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latin typeface="Aptos Display" panose="020B0004020202020204" pitchFamily="34" charset="0"/>
              </a:rPr>
              <a:t>KUCHYNĚ</a:t>
            </a:r>
            <a:endParaRPr lang="cs-CZ" dirty="0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1163B27A-C5D3-6361-FEB3-66DE8BF7DC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8308" y="2120900"/>
            <a:ext cx="5401733" cy="4051300"/>
          </a:xfrm>
        </p:spPr>
      </p:pic>
    </p:spTree>
    <p:extLst>
      <p:ext uri="{BB962C8B-B14F-4D97-AF65-F5344CB8AC3E}">
        <p14:creationId xmlns:p14="http://schemas.microsoft.com/office/powerpoint/2010/main" val="5175581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BDB6CD48-03D1-F85B-AA23-A39DBD0B24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latin typeface="Aptos Display" panose="020B0004020202020204" pitchFamily="34" charset="0"/>
              </a:rPr>
              <a:t>SKLAD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0C768132-D335-DE92-C488-6765AA7801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9937" y="2120900"/>
            <a:ext cx="3038475" cy="4051300"/>
          </a:xfrm>
        </p:spPr>
      </p:pic>
    </p:spTree>
    <p:extLst>
      <p:ext uri="{BB962C8B-B14F-4D97-AF65-F5344CB8AC3E}">
        <p14:creationId xmlns:p14="http://schemas.microsoft.com/office/powerpoint/2010/main" val="13637865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702ECBBA-6EC8-06D8-FCED-3FE1E933A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latin typeface="Aptos Display" panose="020B0004020202020204" pitchFamily="34" charset="0"/>
              </a:rPr>
              <a:t>SKLAD</a:t>
            </a:r>
            <a:endParaRPr lang="cs-CZ" dirty="0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BCCB32D7-74D6-9FD8-D73B-1637CD7320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8308" y="2120900"/>
            <a:ext cx="5401733" cy="4051300"/>
          </a:xfrm>
        </p:spPr>
      </p:pic>
    </p:spTree>
    <p:extLst>
      <p:ext uri="{BB962C8B-B14F-4D97-AF65-F5344CB8AC3E}">
        <p14:creationId xmlns:p14="http://schemas.microsoft.com/office/powerpoint/2010/main" val="210461790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6BD0282A-C822-409F-8CFC-8BAB7A5ED6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latin typeface="Aptos Display" panose="020B0004020202020204" pitchFamily="34" charset="0"/>
              </a:rPr>
              <a:t>VENKOVNÍ KUCHYNĚ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C63455AD-1D86-1839-9DC8-060BF425AF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8308" y="2120900"/>
            <a:ext cx="5401733" cy="4051300"/>
          </a:xfrm>
        </p:spPr>
      </p:pic>
    </p:spTree>
    <p:extLst>
      <p:ext uri="{BB962C8B-B14F-4D97-AF65-F5344CB8AC3E}">
        <p14:creationId xmlns:p14="http://schemas.microsoft.com/office/powerpoint/2010/main" val="378454085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226E2AF5-BC9B-579B-541D-6A5D9080F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latin typeface="Aptos Display" panose="020B0004020202020204" pitchFamily="34" charset="0"/>
              </a:rPr>
              <a:t>DÍVČÍ ČÁST - LOŽNICE</a:t>
            </a:r>
          </a:p>
        </p:txBody>
      </p:sp>
      <p:pic>
        <p:nvPicPr>
          <p:cNvPr id="9" name="Zástupný obsah 8">
            <a:extLst>
              <a:ext uri="{FF2B5EF4-FFF2-40B4-BE49-F238E27FC236}">
                <a16:creationId xmlns:a16="http://schemas.microsoft.com/office/drawing/2014/main" xmlns="" id="{06D7F526-97C4-663F-A039-A4578374D4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4692" y="2213263"/>
            <a:ext cx="3916218" cy="4595284"/>
          </a:xfrm>
        </p:spPr>
      </p:pic>
    </p:spTree>
    <p:extLst>
      <p:ext uri="{BB962C8B-B14F-4D97-AF65-F5344CB8AC3E}">
        <p14:creationId xmlns:p14="http://schemas.microsoft.com/office/powerpoint/2010/main" val="38207699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E0485D7C-7BC8-C792-5919-966BCA4A45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latin typeface="Aptos Display" panose="020B0004020202020204" pitchFamily="34" charset="0"/>
              </a:rPr>
              <a:t>DÍVČÍ ČÁST - CHODBA</a:t>
            </a:r>
            <a:endParaRPr lang="cs-CZ" dirty="0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2159C6A6-E0D3-E219-D031-D5499BA603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7056" y="2093975"/>
            <a:ext cx="3588182" cy="4491551"/>
          </a:xfrm>
        </p:spPr>
      </p:pic>
    </p:spTree>
    <p:extLst>
      <p:ext uri="{BB962C8B-B14F-4D97-AF65-F5344CB8AC3E}">
        <p14:creationId xmlns:p14="http://schemas.microsoft.com/office/powerpoint/2010/main" val="164440901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2297C415-00D4-5051-5267-B20F5FB4E0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latin typeface="Aptos Display" panose="020B0004020202020204" pitchFamily="34" charset="0"/>
              </a:rPr>
              <a:t>DÍVČÍ ČÁST - LOŽNICE</a:t>
            </a:r>
            <a:endParaRPr lang="cs-CZ" dirty="0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CAED11F2-3C00-E299-7116-654CDB5A5B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0109" y="2120899"/>
            <a:ext cx="3916218" cy="4435187"/>
          </a:xfrm>
        </p:spPr>
      </p:pic>
    </p:spTree>
    <p:extLst>
      <p:ext uri="{BB962C8B-B14F-4D97-AF65-F5344CB8AC3E}">
        <p14:creationId xmlns:p14="http://schemas.microsoft.com/office/powerpoint/2010/main" val="349016094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6DCE7C26-37A8-864E-FF43-6FF65D9A1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latin typeface="Aptos Display" panose="020B0004020202020204" pitchFamily="34" charset="0"/>
              </a:rPr>
              <a:t>DÍVČÍ ČÁST - UMÝVÁRNA</a:t>
            </a:r>
            <a:endParaRPr lang="cs-CZ" dirty="0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4F991B1B-9E8B-77E7-4BE5-2BB8FA792D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0109" y="2120900"/>
            <a:ext cx="3869026" cy="4372264"/>
          </a:xfrm>
        </p:spPr>
      </p:pic>
    </p:spTree>
    <p:extLst>
      <p:ext uri="{BB962C8B-B14F-4D97-AF65-F5344CB8AC3E}">
        <p14:creationId xmlns:p14="http://schemas.microsoft.com/office/powerpoint/2010/main" val="362546897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F4D449E0-8016-BC43-719D-FDAEB571C9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latin typeface="Aptos Display" panose="020B0004020202020204" pitchFamily="34" charset="0"/>
              </a:rPr>
              <a:t>DÍVČÍ ČÁST - TOALETY</a:t>
            </a:r>
            <a:endParaRPr lang="cs-CZ" dirty="0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02B07330-9827-41BF-226A-E04CC82F2E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8308" y="2120900"/>
            <a:ext cx="5401733" cy="4051300"/>
          </a:xfrm>
        </p:spPr>
      </p:pic>
    </p:spTree>
    <p:extLst>
      <p:ext uri="{BB962C8B-B14F-4D97-AF65-F5344CB8AC3E}">
        <p14:creationId xmlns:p14="http://schemas.microsoft.com/office/powerpoint/2010/main" val="253947422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36E15690-27E8-9173-11D1-C89BF54B9B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latin typeface="Aptos Display" panose="020B0004020202020204" pitchFamily="34" charset="0"/>
              </a:rPr>
              <a:t>DÍVČÍ ČÁST - SPRCHY</a:t>
            </a:r>
            <a:endParaRPr lang="cs-CZ" dirty="0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3E42FDC9-A5D6-A8B4-3647-00259A8762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9937" y="2120900"/>
            <a:ext cx="3038475" cy="4051300"/>
          </a:xfrm>
        </p:spPr>
      </p:pic>
    </p:spTree>
    <p:extLst>
      <p:ext uri="{BB962C8B-B14F-4D97-AF65-F5344CB8AC3E}">
        <p14:creationId xmlns:p14="http://schemas.microsoft.com/office/powerpoint/2010/main" val="78483045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30713CC-C9D2-269E-9D6F-06BD0598E1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latin typeface="Aptos Display" panose="020B0004020202020204" pitchFamily="34" charset="0"/>
              </a:rPr>
              <a:t>SRUB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9BF4CF85-4B91-1A57-2425-3E2756F35D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9937" y="2120900"/>
            <a:ext cx="3038475" cy="4051300"/>
          </a:xfrm>
        </p:spPr>
      </p:pic>
    </p:spTree>
    <p:extLst>
      <p:ext uri="{BB962C8B-B14F-4D97-AF65-F5344CB8AC3E}">
        <p14:creationId xmlns:p14="http://schemas.microsoft.com/office/powerpoint/2010/main" val="272555340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AE9C1DF3-E733-5FD7-FB0E-A91243FAED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latin typeface="Aptos Display" panose="020B0004020202020204" pitchFamily="34" charset="0"/>
              </a:rPr>
              <a:t>SRUB - LOŽNICE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530586AE-721B-EC4E-179F-716293CBCC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9937" y="2120900"/>
            <a:ext cx="3038475" cy="4051300"/>
          </a:xfrm>
        </p:spPr>
      </p:pic>
    </p:spTree>
    <p:extLst>
      <p:ext uri="{BB962C8B-B14F-4D97-AF65-F5344CB8AC3E}">
        <p14:creationId xmlns:p14="http://schemas.microsoft.com/office/powerpoint/2010/main" val="340914692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34903025-7259-0325-2382-C0A7B881F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latin typeface="Aptos Display" panose="020B0004020202020204" pitchFamily="34" charset="0"/>
              </a:rPr>
              <a:t>BAZÉN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9CDA4DAB-8362-8CE6-6DFA-4BFC2A6013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8308" y="2120900"/>
            <a:ext cx="5401733" cy="4051300"/>
          </a:xfrm>
        </p:spPr>
      </p:pic>
    </p:spTree>
    <p:extLst>
      <p:ext uri="{BB962C8B-B14F-4D97-AF65-F5344CB8AC3E}">
        <p14:creationId xmlns:p14="http://schemas.microsoft.com/office/powerpoint/2010/main" val="420812621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DBB1AEC-A5AB-19A5-4283-6917141FD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latin typeface="Aptos Display" panose="020B0004020202020204" pitchFamily="34" charset="0"/>
              </a:rPr>
              <a:t>HERNA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1E133424-8686-727C-4F77-098064CC26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8308" y="2120900"/>
            <a:ext cx="5401733" cy="4051300"/>
          </a:xfrm>
        </p:spPr>
      </p:pic>
    </p:spTree>
    <p:extLst>
      <p:ext uri="{BB962C8B-B14F-4D97-AF65-F5344CB8AC3E}">
        <p14:creationId xmlns:p14="http://schemas.microsoft.com/office/powerpoint/2010/main" val="269431609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řevo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TM03090434[[fn=Dřevo]]</Template>
  <TotalTime>590</TotalTime>
  <Words>439</Words>
  <Application>Microsoft Office PowerPoint</Application>
  <PresentationFormat>Širokoúhlá obrazovka</PresentationFormat>
  <Paragraphs>71</Paragraphs>
  <Slides>46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46</vt:i4>
      </vt:variant>
    </vt:vector>
  </HeadingPairs>
  <TitlesOfParts>
    <vt:vector size="53" baseType="lpstr">
      <vt:lpstr>Aptos Black</vt:lpstr>
      <vt:lpstr>Aptos Display</vt:lpstr>
      <vt:lpstr>Calibri</vt:lpstr>
      <vt:lpstr>Rockwell</vt:lpstr>
      <vt:lpstr>Rockwell Condensed</vt:lpstr>
      <vt:lpstr>Wingdings</vt:lpstr>
      <vt:lpstr>Dřevo</vt:lpstr>
      <vt:lpstr>LDT SOBĚNOV</vt:lpstr>
      <vt:lpstr>Soběnov 119</vt:lpstr>
      <vt:lpstr>Umístění na mapě:</vt:lpstr>
      <vt:lpstr>Příjezd přes kaplici:</vt:lpstr>
      <vt:lpstr>Příjezd přes trhové sviny</vt:lpstr>
      <vt:lpstr>Příjezd od římova</vt:lpstr>
      <vt:lpstr>Cesta z blanska k táboru</vt:lpstr>
      <vt:lpstr>Tábor na mapě </vt:lpstr>
      <vt:lpstr>Letecký pohled na tábor</vt:lpstr>
      <vt:lpstr>Letecký pohled na  areál + výměra</vt:lpstr>
      <vt:lpstr>PODROBNÉ INFORMACE O TÁBOŘE</vt:lpstr>
      <vt:lpstr>PODROBNÉ INFORMACE O TÁBOŘE</vt:lpstr>
      <vt:lpstr>PODROBNÉ INFORMACE O TÁBOŘE</vt:lpstr>
      <vt:lpstr>Vjezd do areálu</vt:lpstr>
      <vt:lpstr>VJEZD DO AREÁLU</vt:lpstr>
      <vt:lpstr>HLAVNÍ ČÁST TÁBORA</vt:lpstr>
      <vt:lpstr>POHLED OD ZADNÍ ČÁSTI</vt:lpstr>
      <vt:lpstr>CHLAPECKÁ ČÁST - LOŽNICE</vt:lpstr>
      <vt:lpstr>CHLAPECKÁ ČÁST - SUŠÁRNA</vt:lpstr>
      <vt:lpstr>CHLAPECKÁ ČÁST - CHODBA</vt:lpstr>
      <vt:lpstr>CHLAPECKÁ ČÁST - UMÝVÁRNA</vt:lpstr>
      <vt:lpstr>CHLAPECKÁ ČÁST- PISOÁRY</vt:lpstr>
      <vt:lpstr>CHLAPECKÁ ČÁST - SPRCHY</vt:lpstr>
      <vt:lpstr>SPOLEČENSKÁ MÍSTNOST / JÍDELNA</vt:lpstr>
      <vt:lpstr>SPOLEČENSKÁ MÍSTNOST / JÍDELNA</vt:lpstr>
      <vt:lpstr>KUCHYNĚ</vt:lpstr>
      <vt:lpstr>KUCHYNĚ</vt:lpstr>
      <vt:lpstr>KUCHYNĚ</vt:lpstr>
      <vt:lpstr>KUCHYNĚ</vt:lpstr>
      <vt:lpstr>KUCHYNĚ</vt:lpstr>
      <vt:lpstr>KUCHYNĚ</vt:lpstr>
      <vt:lpstr>KUCHYNĚ</vt:lpstr>
      <vt:lpstr>KUCHYNĚ</vt:lpstr>
      <vt:lpstr>SKLAD</vt:lpstr>
      <vt:lpstr>SKLAD</vt:lpstr>
      <vt:lpstr>VENKOVNÍ KUCHYNĚ</vt:lpstr>
      <vt:lpstr>DÍVČÍ ČÁST - LOŽNICE</vt:lpstr>
      <vt:lpstr>DÍVČÍ ČÁST - CHODBA</vt:lpstr>
      <vt:lpstr>DÍVČÍ ČÁST - LOŽNICE</vt:lpstr>
      <vt:lpstr>DÍVČÍ ČÁST - UMÝVÁRNA</vt:lpstr>
      <vt:lpstr>DÍVČÍ ČÁST - TOALETY</vt:lpstr>
      <vt:lpstr>DÍVČÍ ČÁST - SPRCHY</vt:lpstr>
      <vt:lpstr>SRUB</vt:lpstr>
      <vt:lpstr>SRUB - LOŽNICE</vt:lpstr>
      <vt:lpstr>BAZÉN</vt:lpstr>
      <vt:lpstr>HERNA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LDT SOBĚNOV</dc:title>
  <dc:creator>Ilona Hrubešová</dc:creator>
  <cp:lastModifiedBy>Účet Microsoft</cp:lastModifiedBy>
  <cp:revision>15</cp:revision>
  <dcterms:created xsi:type="dcterms:W3CDTF">2024-08-28T05:59:58Z</dcterms:created>
  <dcterms:modified xsi:type="dcterms:W3CDTF">2026-08-07T15:47:01Z</dcterms:modified>
</cp:coreProperties>
</file>